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304" r:id="rId11"/>
    <p:sldId id="265" r:id="rId12"/>
    <p:sldId id="267" r:id="rId13"/>
    <p:sldId id="268" r:id="rId14"/>
    <p:sldId id="269" r:id="rId15"/>
    <p:sldId id="270" r:id="rId16"/>
    <p:sldId id="272" r:id="rId17"/>
    <p:sldId id="271" r:id="rId18"/>
    <p:sldId id="273" r:id="rId19"/>
    <p:sldId id="274" r:id="rId20"/>
    <p:sldId id="275" r:id="rId21"/>
    <p:sldId id="276" r:id="rId22"/>
    <p:sldId id="293" r:id="rId23"/>
    <p:sldId id="294" r:id="rId24"/>
    <p:sldId id="295" r:id="rId25"/>
    <p:sldId id="296" r:id="rId26"/>
    <p:sldId id="297" r:id="rId27"/>
    <p:sldId id="298" r:id="rId28"/>
    <p:sldId id="299" r:id="rId29"/>
    <p:sldId id="300" r:id="rId30"/>
    <p:sldId id="301" r:id="rId31"/>
    <p:sldId id="302" r:id="rId32"/>
    <p:sldId id="303" r:id="rId33"/>
    <p:sldId id="277" r:id="rId34"/>
    <p:sldId id="281" r:id="rId35"/>
    <p:sldId id="279" r:id="rId36"/>
    <p:sldId id="278" r:id="rId37"/>
    <p:sldId id="280"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80" d="100"/>
          <a:sy n="80" d="100"/>
        </p:scale>
        <p:origin x="5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02/07/2024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21</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2"/>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pic>
        <p:nvPicPr>
          <p:cNvPr id="3" name="Immagine 2">
            <a:extLst>
              <a:ext uri="{FF2B5EF4-FFF2-40B4-BE49-F238E27FC236}">
                <a16:creationId xmlns:a16="http://schemas.microsoft.com/office/drawing/2014/main" id="{0CD62270-0B50-C0DC-11C4-66BB1FB6BAEF}"/>
              </a:ext>
            </a:extLst>
          </p:cNvPr>
          <p:cNvPicPr>
            <a:picLocks noChangeAspect="1"/>
          </p:cNvPicPr>
          <p:nvPr/>
        </p:nvPicPr>
        <p:blipFill>
          <a:blip r:embed="rId3"/>
          <a:stretch>
            <a:fillRect/>
          </a:stretch>
        </p:blipFill>
        <p:spPr>
          <a:xfrm>
            <a:off x="838200" y="1628222"/>
            <a:ext cx="4763582" cy="3601556"/>
          </a:xfrm>
          <a:prstGeom prst="rect">
            <a:avLst/>
          </a:prstGeom>
        </p:spPr>
      </p:pic>
      <p:sp>
        <p:nvSpPr>
          <p:cNvPr id="6" name="Freccia a destra 5">
            <a:extLst>
              <a:ext uri="{FF2B5EF4-FFF2-40B4-BE49-F238E27FC236}">
                <a16:creationId xmlns:a16="http://schemas.microsoft.com/office/drawing/2014/main" id="{3B310630-77B0-6372-E2A5-5F004F9FEFF3}"/>
              </a:ext>
            </a:extLst>
          </p:cNvPr>
          <p:cNvSpPr/>
          <p:nvPr/>
        </p:nvSpPr>
        <p:spPr>
          <a:xfrm>
            <a:off x="744132" y="4710737"/>
            <a:ext cx="388025" cy="2711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6358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166"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634" y="4054524"/>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
        <p:nvSpPr>
          <p:cNvPr id="3" name="CasellaDiTesto 2">
            <a:extLst>
              <a:ext uri="{FF2B5EF4-FFF2-40B4-BE49-F238E27FC236}">
                <a16:creationId xmlns:a16="http://schemas.microsoft.com/office/drawing/2014/main" id="{F2CC501E-F239-1978-F2F4-A100DCCBE2E0}"/>
              </a:ext>
            </a:extLst>
          </p:cNvPr>
          <p:cNvSpPr txBox="1"/>
          <p:nvPr/>
        </p:nvSpPr>
        <p:spPr>
          <a:xfrm>
            <a:off x="753890" y="5959438"/>
            <a:ext cx="3391074" cy="338554"/>
          </a:xfrm>
          <a:prstGeom prst="rect">
            <a:avLst/>
          </a:prstGeom>
          <a:noFill/>
        </p:spPr>
        <p:txBody>
          <a:bodyPr wrap="square" rtlCol="0">
            <a:spAutoFit/>
          </a:bodyPr>
          <a:lstStyle/>
          <a:p>
            <a:r>
              <a:rPr lang="it-IT" sz="1600" b="1" dirty="0">
                <a:highlight>
                  <a:srgbClr val="00FFFF"/>
                </a:highlight>
              </a:rPr>
              <a:t>Power </a:t>
            </a:r>
            <a:r>
              <a:rPr lang="it-IT" sz="1600" b="1" dirty="0" err="1">
                <a:highlight>
                  <a:srgbClr val="00FFFF"/>
                </a:highlight>
              </a:rPr>
              <a:t>law</a:t>
            </a:r>
            <a:r>
              <a:rPr lang="it-IT" sz="1600" b="1" dirty="0"/>
              <a:t>                 </a:t>
            </a:r>
            <a:r>
              <a:rPr lang="it-IT" sz="1600" b="1" dirty="0" err="1">
                <a:highlight>
                  <a:srgbClr val="FFFF00"/>
                </a:highlight>
              </a:rPr>
              <a:t>exponential</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26% delle possibili triadi nel grafo sono effettivamente chiuse. Se scegliamo tre nodi casuali che formano una "V" (un cammino di due passi), c'è una probabilità del 26% che quei tre nodi formano effettivamente un triangolo (cioè, che il terzo nodo sia connesso direttamente al primo nodo). Un valore di transitività di 0,26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1890</Words>
  <Application>Microsoft Office PowerPoint</Application>
  <PresentationFormat>Widescreen</PresentationFormat>
  <Paragraphs>188</Paragraphs>
  <Slides>48</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Gianluca Regè</cp:lastModifiedBy>
  <cp:revision>13</cp:revision>
  <dcterms:created xsi:type="dcterms:W3CDTF">2024-06-28T07:53:42Z</dcterms:created>
  <dcterms:modified xsi:type="dcterms:W3CDTF">2024-07-02T13:36:05Z</dcterms:modified>
</cp:coreProperties>
</file>